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1"/>
  </p:notesMasterIdLst>
  <p:sldIdLst>
    <p:sldId id="289" r:id="rId5"/>
    <p:sldId id="297" r:id="rId6"/>
    <p:sldId id="298" r:id="rId7"/>
    <p:sldId id="294" r:id="rId8"/>
    <p:sldId id="295" r:id="rId9"/>
    <p:sldId id="301" r:id="rId10"/>
    <p:sldId id="302" r:id="rId11"/>
    <p:sldId id="303" r:id="rId12"/>
    <p:sldId id="293" r:id="rId13"/>
    <p:sldId id="296" r:id="rId14"/>
    <p:sldId id="299" r:id="rId15"/>
    <p:sldId id="300" r:id="rId16"/>
    <p:sldId id="305" r:id="rId17"/>
    <p:sldId id="290" r:id="rId18"/>
    <p:sldId id="291" r:id="rId19"/>
    <p:sldId id="292" r:id="rId2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C4E7778-1B4A-4775-B7D8-6687902777AA}">
          <p14:sldIdLst>
            <p14:sldId id="289"/>
          </p14:sldIdLst>
        </p14:section>
        <p14:section name="General remarks" id="{21EE1CFB-4A0B-4088-AA31-EE9D5637D267}">
          <p14:sldIdLst>
            <p14:sldId id="297"/>
            <p14:sldId id="298"/>
            <p14:sldId id="294"/>
            <p14:sldId id="295"/>
            <p14:sldId id="301"/>
            <p14:sldId id="302"/>
            <p14:sldId id="303"/>
            <p14:sldId id="293"/>
            <p14:sldId id="296"/>
            <p14:sldId id="299"/>
            <p14:sldId id="300"/>
            <p14:sldId id="305"/>
          </p14:sldIdLst>
        </p14:section>
        <p14:section name="session 1" id="{06D66606-245B-4817-916E-2B4D051C76D3}">
          <p14:sldIdLst>
            <p14:sldId id="290"/>
          </p14:sldIdLst>
        </p14:section>
        <p14:section name="session 2" id="{3184C404-F2CC-4DBE-82A7-2008585BE306}">
          <p14:sldIdLst>
            <p14:sldId id="291"/>
          </p14:sldIdLst>
        </p14:section>
        <p14:section name="session 3" id="{C31AD4AB-F5B5-45B4-8EF7-9094BD832FB8}">
          <p14:sldIdLst>
            <p14:sldId id="2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583">
          <p15:clr>
            <a:srgbClr val="A4A3A4"/>
          </p15:clr>
        </p15:guide>
        <p15:guide id="2" pos="27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1A2F"/>
    <a:srgbClr val="FFFFFF"/>
    <a:srgbClr val="3C3C3C"/>
    <a:srgbClr val="0096D2"/>
    <a:srgbClr val="F0FEF7"/>
    <a:srgbClr val="FFEFF2"/>
    <a:srgbClr val="FEDEE4"/>
    <a:srgbClr val="FFFBEB"/>
    <a:srgbClr val="FEF4D1"/>
    <a:srgbClr val="E376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B46117-07E2-5569-1210-3775649C3112}" v="14" dt="2025-03-14T09:25:44.6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87" autoAdjust="0"/>
    <p:restoredTop sz="88136" autoAdjust="0"/>
  </p:normalViewPr>
  <p:slideViewPr>
    <p:cSldViewPr snapToGrid="0" snapToObjects="1" showGuides="1">
      <p:cViewPr>
        <p:scale>
          <a:sx n="93" d="100"/>
          <a:sy n="93" d="100"/>
        </p:scale>
        <p:origin x="588" y="150"/>
      </p:cViewPr>
      <p:guideLst>
        <p:guide orient="horz" pos="1583"/>
        <p:guide pos="27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-2504" y="-12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tiff>
</file>

<file path=ppt/media/image13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1D7CF-5F4D-5148-AB1A-A05EF0B57D46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C7E9-CA6E-C945-826B-68C1FAB00F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Short intro on the importance of open and reproducible science - organization of the workshop </a:t>
            </a:r>
          </a:p>
          <a:p>
            <a:endParaRPr lang="en-GB" dirty="0"/>
          </a:p>
          <a:p>
            <a:r>
              <a:rPr lang="en-GB" dirty="0"/>
              <a:t>We are going to mention levels … as a way to cater for people at different stages / who have different needs. Level's 2-3 go beyond what we can cover here. You could attempt exercises  at this level if you have time left, but the idea is that Level 1 provides you with a basic and perfectly serviceable understanding of the topic for our purpose. </a:t>
            </a:r>
          </a:p>
          <a:p>
            <a:endParaRPr lang="en-GB" dirty="0"/>
          </a:p>
          <a:p>
            <a:r>
              <a:rPr lang="en-GB" dirty="0"/>
              <a:t>Introducing the RStudio interface (20') </a:t>
            </a:r>
          </a:p>
          <a:p>
            <a:r>
              <a:rPr lang="en-GB" dirty="0"/>
              <a:t>&lt;!-- TBD: could produce a video and live-code; can show </a:t>
            </a:r>
            <a:r>
              <a:rPr lang="en-GB" dirty="0" err="1"/>
              <a:t>setwd</a:t>
            </a:r>
            <a:r>
              <a:rPr lang="en-GB" dirty="0"/>
              <a:t>() tips with ".." and ".", at times opening a file does not set up the working directory correctly, </a:t>
            </a:r>
          </a:p>
          <a:p>
            <a:r>
              <a:rPr lang="en-GB" dirty="0"/>
              <a:t>can do </a:t>
            </a:r>
            <a:r>
              <a:rPr lang="en-GB" dirty="0" err="1"/>
              <a:t>getwd</a:t>
            </a:r>
            <a:r>
              <a:rPr lang="en-GB" dirty="0"/>
              <a:t>() to figure out where you are and use ".." to go back one or "./03_session" for instance to go one folder down--&gt;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110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Four years of promoting OS within department in one intense workshop told us we need a focused workshop rather than repeating things across the year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617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Very short intro – </a:t>
            </a:r>
            <a:r>
              <a:rPr lang="en-GB" dirty="0" err="1"/>
              <a:t>e.g</a:t>
            </a:r>
            <a:r>
              <a:rPr lang="en-GB" dirty="0"/>
              <a:t> paper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5772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 are going to do this from the get go</a:t>
            </a:r>
          </a:p>
          <a:p>
            <a:endParaRPr lang="en-GB" dirty="0"/>
          </a:p>
          <a:p>
            <a:r>
              <a:rPr lang="en-GB" dirty="0"/>
              <a:t>&lt;!-- A 40 year old concept put forth by another giant of computing - write code to be understood by humans not to suit the constraints of the machine; &amp; switching </a:t>
            </a:r>
            <a:r>
              <a:rPr lang="en-GB" dirty="0" err="1"/>
              <a:t>betwee</a:t>
            </a:r>
            <a:r>
              <a:rPr lang="en-GB" dirty="0"/>
              <a:t> the visual/source options in RStudio; could be a live-code video as well, as it will make sense to use this for exercises--&gt;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4323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Source vs Visual ! Chunks … Execute code. Run exercises. Try things. Talk to your neighbours!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8105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8952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Different windows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2C7E9-CA6E-C945-826B-68C1FAB00F4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510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5C0A1D-9B90-4253-9E4D-EE53F73778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BBD71-1AA6-4A9E-A1DE-2927C1D5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subhead/no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2137DA-A667-4FE2-9D2D-32E0E0B65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placehol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47107C-DEB1-48D3-8445-9B7BF7E69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801258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  <a:gd name="connsiteX4" fmla="*/ 0 w 9144000"/>
              <a:gd name="connsiteY4" fmla="*/ 779084 h 5143500"/>
              <a:gd name="connsiteX5" fmla="*/ 801258 w 9144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143500">
                <a:moveTo>
                  <a:pt x="801258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8" y="7790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dirty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behind text box to add</a:t>
            </a:r>
            <a:endParaRPr lang="en-US" dirty="0"/>
          </a:p>
          <a:p>
            <a:endParaRPr lang="en-GB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7845BF4-8026-1E44-A3DE-346D30878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500" y="1799643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D07975E-86A5-A84B-8D50-C0E44AE0D5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9500" y="2571750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CE650A-C828-4DB1-8D63-3628C1FB8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0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centred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33B8871C-2F34-4D74-9253-6254E7432E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4266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4266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4266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4266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801258" y="2390095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5121BD-3184-7B4E-AF38-5D06A178D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9F35E-D774-46C7-99C7-2A9C27EB1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5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top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&quot;&quot;">
            <a:extLst>
              <a:ext uri="{FF2B5EF4-FFF2-40B4-BE49-F238E27FC236}">
                <a16:creationId xmlns:a16="http://schemas.microsoft.com/office/drawing/2014/main" id="{AE543399-62F6-46E4-9B66-E22AB3B7E2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D2251A7-71C7-418E-8902-6265DB653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993091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FBFCF30-02D1-924A-9CEA-301EA59457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C53ECB-251B-4142-8149-EC2D928DD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8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 (bottom)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&quot;&quot;">
            <a:extLst>
              <a:ext uri="{FF2B5EF4-FFF2-40B4-BE49-F238E27FC236}">
                <a16:creationId xmlns:a16="http://schemas.microsoft.com/office/drawing/2014/main" id="{DADEA25C-E67C-462E-9899-B6F2DDA049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5143500"/>
          </a:xfrm>
          <a:custGeom>
            <a:avLst/>
            <a:gdLst>
              <a:gd name="connsiteX0" fmla="*/ 801257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  <a:gd name="connsiteX4" fmla="*/ 0 w 4572000"/>
              <a:gd name="connsiteY4" fmla="*/ 779084 h 5143500"/>
              <a:gd name="connsiteX5" fmla="*/ 801257 w 4572000"/>
              <a:gd name="connsiteY5" fmla="*/ 779084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5143500">
                <a:moveTo>
                  <a:pt x="801257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lnTo>
                  <a:pt x="0" y="779084"/>
                </a:lnTo>
                <a:lnTo>
                  <a:pt x="801257" y="77908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2CCBCA1-D1D3-4221-BC66-BE67A08AAF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1258" y="3964897"/>
            <a:ext cx="3986642" cy="710552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2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9" name="Text Placeholder 6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698348"/>
            <a:ext cx="3632200" cy="307777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10" name="Text Placeholder 1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3500" y="1090507"/>
            <a:ext cx="3632200" cy="1578036"/>
          </a:xfrm>
          <a:prstGeom prst="rect">
            <a:avLst/>
          </a:prstGeom>
        </p:spPr>
        <p:txBody>
          <a:bodyPr lIns="0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7B17B-3FD5-B64C-B165-99E09B79C4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33CED8-322A-430D-AC8D-11423613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6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ullet list on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E91C0-3B07-4396-B613-6D988602E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0F291D7-D564-44DE-9E6A-2A1EE92F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318" y="93714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402133" y="1177717"/>
            <a:ext cx="8304607" cy="3536851"/>
          </a:xfrm>
          <a:prstGeom prst="rect">
            <a:avLst/>
          </a:prstGeom>
        </p:spPr>
        <p:txBody>
          <a:bodyPr lIns="0">
            <a:noAutofit/>
          </a:bodyPr>
          <a:lstStyle>
            <a:lvl1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526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7681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08E442-552C-ED40-8CDA-74FA4F65F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2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two 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D4521FE-877C-4B9B-89E4-13BC1E3CF0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150" y="68532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58ED2EA-F67E-4B1F-9D63-3FFB062734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124" y="992829"/>
            <a:ext cx="8304607" cy="365113"/>
          </a:xfrm>
          <a:prstGeom prst="rect">
            <a:avLst/>
          </a:prstGeom>
          <a:solidFill>
            <a:srgbClr val="FFFFFF">
              <a:alpha val="50000"/>
            </a:srgbClr>
          </a:solidFill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2200" b="1" i="0" spc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399125" y="1571687"/>
            <a:ext cx="8304607" cy="2985565"/>
          </a:xfrm>
          <a:prstGeom prst="rect">
            <a:avLst/>
          </a:prstGeom>
        </p:spPr>
        <p:txBody>
          <a:bodyPr lIns="0" numCol="2">
            <a:noAutofit/>
          </a:bodyPr>
          <a:lstStyle>
            <a:lvl1pPr marL="198000" indent="-1980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  <a:lvl2pPr marL="453600" indent="-212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 marL="640800" indent="-158400">
              <a:spcBef>
                <a:spcPts val="300"/>
              </a:spcBef>
              <a:spcAft>
                <a:spcPts val="300"/>
              </a:spcAft>
              <a:buFont typeface="Lucida Grande"/>
              <a:buChar char="-"/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Bullet list two columns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F1E7E8-C77B-9449-9C41-C649D6B2C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3D0CA1-B78D-4AD8-8182-CD4A1803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04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66164C-A90A-40D9-8435-C929E57AB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4312" y="102393"/>
            <a:ext cx="8304607" cy="710552"/>
          </a:xfrm>
          <a:prstGeom prst="rect">
            <a:avLst/>
          </a:prstGeom>
        </p:spPr>
        <p:txBody>
          <a:bodyPr vert="horz" wrap="square" lIns="0" tIns="108000" rIns="0" bIns="108000">
            <a:sp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2605B3C-76AB-7C44-89B6-69DB9CE35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7076C-2E88-41F8-936B-DF0A021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3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 slide with placeholder backgrou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77D53A-3456-4280-9F71-D5CC0DB0D0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5143501"/>
          </a:xfrm>
          <a:custGeom>
            <a:avLst/>
            <a:gdLst>
              <a:gd name="connsiteX0" fmla="*/ 614172 w 9144000"/>
              <a:gd name="connsiteY0" fmla="*/ 377844 h 5143501"/>
              <a:gd name="connsiteX1" fmla="*/ 614172 w 9144000"/>
              <a:gd name="connsiteY1" fmla="*/ 941826 h 5143501"/>
              <a:gd name="connsiteX2" fmla="*/ 8529828 w 9144000"/>
              <a:gd name="connsiteY2" fmla="*/ 941826 h 5143501"/>
              <a:gd name="connsiteX3" fmla="*/ 8529828 w 9144000"/>
              <a:gd name="connsiteY3" fmla="*/ 377844 h 5143501"/>
              <a:gd name="connsiteX4" fmla="*/ 0 w 9144000"/>
              <a:gd name="connsiteY4" fmla="*/ 0 h 5143501"/>
              <a:gd name="connsiteX5" fmla="*/ 9144000 w 9144000"/>
              <a:gd name="connsiteY5" fmla="*/ 0 h 5143501"/>
              <a:gd name="connsiteX6" fmla="*/ 9144000 w 9144000"/>
              <a:gd name="connsiteY6" fmla="*/ 5143501 h 5143501"/>
              <a:gd name="connsiteX7" fmla="*/ 0 w 9144000"/>
              <a:gd name="connsiteY7" fmla="*/ 514350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5143501">
                <a:moveTo>
                  <a:pt x="614172" y="377844"/>
                </a:moveTo>
                <a:lnTo>
                  <a:pt x="614172" y="941826"/>
                </a:lnTo>
                <a:lnTo>
                  <a:pt x="8529828" y="941826"/>
                </a:lnTo>
                <a:lnTo>
                  <a:pt x="8529828" y="377844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1"/>
                </a:lnTo>
                <a:lnTo>
                  <a:pt x="0" y="514350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Drag picture to placeholder or click icon to add</a:t>
            </a:r>
            <a:endParaRPr lang="en-US" dirty="0"/>
          </a:p>
          <a:p>
            <a:endParaRPr lang="en-GB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B5CD3C0-F3AA-428D-8F79-08BFF96E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45C1B1-F188-4A38-8465-8AF27134E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DAB4FF-E82C-49BA-8A81-6EC484C5EFD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35B4F4-BA88-4F7D-8512-7CCDEC16D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01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/closing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EDE03-B014-4B02-912B-09B580E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22" y="2692078"/>
            <a:ext cx="4044156" cy="772107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EF6069-0D17-4844-8DFB-83AF1E5A82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9922" y="3449195"/>
            <a:ext cx="4044156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CDBFC0-1D04-4C79-A677-9BE0B2646B0B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DEC6DB-43AB-44CD-B1E7-378FE57A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74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279A92-0AD8-4A27-91FA-116263BC262F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E751B9-BF2F-4C59-BE0D-3D4A4DC6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39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5821F2-1B4F-4FAF-9BF1-432322A2EF69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8F9A5F-1E68-42A9-8CA2-44FB86C1F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D4C723-9D0C-4B90-B5FA-A220EE916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9C0411-CD68-42A1-B5C8-5B68412AB25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516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249CD2-CAC2-4FF9-91D3-7F12C93014B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060D9-5CEE-46FF-AB6E-6511E2EA1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0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0CC79F-9B0A-4472-B829-F5C210F5281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AC28E-4BD3-417D-BE8C-90503C920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1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/subhead/image fixed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AF1867-A862-4EA0-88E6-1A6C4996018E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8E651-72ED-4A27-9038-3B13D0826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6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/subhead/image fixe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172" y="3186350"/>
            <a:ext cx="4445000" cy="772107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 anchor="b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14172" y="3958457"/>
            <a:ext cx="4445000" cy="747388"/>
          </a:xfrm>
          <a:prstGeom prst="rect">
            <a:avLst/>
          </a:prstGeom>
          <a:solidFill>
            <a:srgbClr val="FFFFFF"/>
          </a:solidFill>
        </p:spPr>
        <p:txBody>
          <a:bodyPr lIns="180000" tIns="108000" rIns="180000" bIns="108000" anchor="ctr" anchorCtr="0">
            <a:noAutofit/>
          </a:bodyPr>
          <a:lstStyle>
            <a:lvl1pPr marL="0" indent="0">
              <a:buNone/>
              <a:defRPr sz="2200" b="1" i="0" baseline="0">
                <a:solidFill>
                  <a:schemeClr val="accent4"/>
                </a:solidFill>
                <a:latin typeface="+mj-lt"/>
                <a:cs typeface="Georgia"/>
              </a:defRPr>
            </a:lvl1pPr>
            <a:lvl2pPr marL="4572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2pPr>
            <a:lvl3pPr marL="9144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3pPr>
            <a:lvl4pPr marL="13716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4pPr>
            <a:lvl5pPr marL="1828800" indent="0">
              <a:buNone/>
              <a:defRPr b="1" i="0">
                <a:solidFill>
                  <a:srgbClr val="E4042C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add 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7420E-92AB-44B1-8969-40F702651FF8}"/>
              </a:ext>
            </a:extLst>
          </p:cNvPr>
          <p:cNvSpPr/>
          <p:nvPr userDrawn="1"/>
        </p:nvSpPr>
        <p:spPr>
          <a:xfrm>
            <a:off x="7409329" y="454766"/>
            <a:ext cx="1077687" cy="410136"/>
          </a:xfrm>
          <a:prstGeom prst="rect">
            <a:avLst/>
          </a:prstGeom>
          <a:solidFill>
            <a:srgbClr val="EB1A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59159-F5D4-4AFF-BFC7-38396712D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172" y="377843"/>
            <a:ext cx="7915656" cy="5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67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/image fix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686050" y="1908697"/>
            <a:ext cx="3771900" cy="1326105"/>
          </a:xfrm>
          <a:prstGeom prst="rect">
            <a:avLst/>
          </a:prstGeom>
          <a:solidFill>
            <a:srgbClr val="FFFFFF"/>
          </a:solidFill>
        </p:spPr>
        <p:txBody>
          <a:bodyPr vert="horz" lIns="180000" tIns="108000" rIns="180000" bIns="108000">
            <a:spAutoFit/>
          </a:bodyPr>
          <a:lstStyle>
            <a:lvl1pPr algn="l">
              <a:defRPr sz="3600" b="1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add section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B111-35E7-49A5-AD2A-AB8A06532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04266" cy="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7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219760A-70CA-F344-B257-539E482A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76934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06F20-FBA2-4746-AE9F-DFBA4FFD6F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2D77EE-14A6-FA25-646F-8C7DB8652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66ED9-18D1-E721-4247-16835E48B2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81452A-4256-4FA1-B398-7FD019E580EC}" type="datetimeFigureOut">
              <a:rPr lang="en-GB" smtClean="0"/>
              <a:t>07/05/2025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C1EB1-39CE-1D1C-07B8-C3FD2362C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63" r:id="rId2"/>
    <p:sldLayoutId id="2147483714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06" r:id="rId9"/>
    <p:sldLayoutId id="2147483715" r:id="rId10"/>
    <p:sldLayoutId id="2147483723" r:id="rId11"/>
    <p:sldLayoutId id="2147483661" r:id="rId12"/>
    <p:sldLayoutId id="2147483672" r:id="rId13"/>
    <p:sldLayoutId id="2147483673" r:id="rId14"/>
    <p:sldLayoutId id="2147483700" r:id="rId15"/>
    <p:sldLayoutId id="2147483660" r:id="rId16"/>
    <p:sldLayoutId id="2147483677" r:id="rId17"/>
    <p:sldLayoutId id="2147483724" r:id="rId18"/>
    <p:sldLayoutId id="2147483725" r:id="rId19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B86D76A-74E3-52D2-3EB8-5D568616D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72" y="1855605"/>
            <a:ext cx="7679338" cy="1326105"/>
          </a:xfrm>
        </p:spPr>
        <p:txBody>
          <a:bodyPr/>
          <a:lstStyle/>
          <a:p>
            <a:r>
              <a:rPr lang="en-US" dirty="0"/>
              <a:t>Day 1: R for Open &amp; Reproducible Science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6EBB7-FBE3-379E-D44B-0FDE725818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4171" y="3495368"/>
            <a:ext cx="4749325" cy="1210477"/>
          </a:xfrm>
        </p:spPr>
        <p:txBody>
          <a:bodyPr/>
          <a:lstStyle/>
          <a:p>
            <a:r>
              <a:rPr lang="en-GB" dirty="0"/>
              <a:t>David Souto</a:t>
            </a:r>
          </a:p>
          <a:p>
            <a:r>
              <a:rPr lang="en-US" dirty="0"/>
              <a:t>School of Psychology and Vision Sciences</a:t>
            </a:r>
          </a:p>
        </p:txBody>
      </p:sp>
    </p:spTree>
    <p:extLst>
      <p:ext uri="{BB962C8B-B14F-4D97-AF65-F5344CB8AC3E}">
        <p14:creationId xmlns:p14="http://schemas.microsoft.com/office/powerpoint/2010/main" val="2702988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FAC62-802C-E50C-DC58-C8C99BDB2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interact with Worksheets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97A7E3-959E-1B7D-032A-6A088E5F82B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Live demo</a:t>
            </a:r>
          </a:p>
          <a:p>
            <a:r>
              <a:rPr lang="en-GB" dirty="0"/>
              <a:t>Recorded </a:t>
            </a:r>
            <a:r>
              <a:rPr lang="en-GB" dirty="0">
                <a:solidFill>
                  <a:srgbClr val="FF0000"/>
                </a:solidFill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015710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A1757-47E2-F024-A88F-4B9034B70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A3E43-D8F8-99FC-63AB-ECD57A40B3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anchor="ctr"/>
          <a:lstStyle/>
          <a:p>
            <a:r>
              <a:rPr lang="en-GB" dirty="0"/>
              <a:t>Level 1: What you need to know</a:t>
            </a:r>
          </a:p>
          <a:p>
            <a:r>
              <a:rPr lang="en-GB" dirty="0"/>
              <a:t>Level 2: Desirable, not essential</a:t>
            </a:r>
          </a:p>
          <a:p>
            <a:r>
              <a:rPr lang="en-GB" dirty="0"/>
              <a:t>Level 3: Maybe useful to some people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0386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8E0C5-2EFB-C9F0-9458-EED1905C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R Studio interface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6F8011-8B50-48C0-F605-FEAF366618D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02134" y="1177717"/>
            <a:ext cx="2916254" cy="3536851"/>
          </a:xfrm>
        </p:spPr>
        <p:txBody>
          <a:bodyPr anchor="ctr"/>
          <a:lstStyle/>
          <a:p>
            <a:r>
              <a:rPr lang="en-GB" sz="2400" dirty="0"/>
              <a:t>Live demo</a:t>
            </a:r>
          </a:p>
          <a:p>
            <a:r>
              <a:rPr lang="en-GB" sz="2400" dirty="0"/>
              <a:t>Recorded </a:t>
            </a:r>
            <a:r>
              <a:rPr lang="en-GB" sz="2400" dirty="0">
                <a:solidFill>
                  <a:srgbClr val="FF0000"/>
                </a:solidFill>
              </a:rPr>
              <a:t>here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F60E8B-745D-5488-E4A5-69EF6C654D2D}"/>
              </a:ext>
            </a:extLst>
          </p:cNvPr>
          <p:cNvSpPr txBox="1"/>
          <p:nvPr/>
        </p:nvSpPr>
        <p:spPr>
          <a:xfrm>
            <a:off x="4572000" y="1985430"/>
            <a:ext cx="3164530" cy="1055165"/>
          </a:xfrm>
          <a:prstGeom prst="rect">
            <a:avLst/>
          </a:prstGeom>
          <a:solidFill>
            <a:schemeClr val="bg1"/>
          </a:solidFill>
        </p:spPr>
        <p:txBody>
          <a:bodyPr wrap="none" lIns="216000" tIns="187200" rIns="216000" bIns="187200" rtlCol="0">
            <a:spAutoFit/>
          </a:bodyPr>
          <a:lstStyle/>
          <a:p>
            <a:r>
              <a:rPr lang="en-GB" sz="4400" b="1" dirty="0">
                <a:solidFill>
                  <a:schemeClr val="accent1"/>
                </a:solidFill>
                <a:latin typeface="Arial"/>
                <a:cs typeface="Arial"/>
              </a:rPr>
              <a:t>[interface]</a:t>
            </a:r>
            <a:endParaRPr lang="en-GB" sz="4400" b="1" i="0" dirty="0">
              <a:solidFill>
                <a:schemeClr val="accent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27329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349D17-042D-19E4-5468-735B940E26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47D8C-69FF-F682-6734-5757CAD15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anchor="ctr">
            <a:normAutofit/>
          </a:bodyPr>
          <a:lstStyle/>
          <a:p>
            <a:r>
              <a:rPr lang="en-GB" dirty="0"/>
              <a:t>Use of AI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2801E0-EC29-EFE1-4821-364DA6F316A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57546" y="1259911"/>
            <a:ext cx="6755258" cy="256721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Productivity: AI can dramatically boost your coding productivity.</a:t>
            </a:r>
          </a:p>
          <a:p>
            <a:pPr marL="0" indent="0">
              <a:buNone/>
            </a:pPr>
            <a:r>
              <a:rPr lang="en-GB" sz="2400" dirty="0"/>
              <a:t>Learning: over-reliance on AI can reduce hands-on practice and critical thinking.</a:t>
            </a:r>
          </a:p>
          <a:p>
            <a:pPr marL="0" indent="0">
              <a:buNone/>
            </a:pPr>
            <a:r>
              <a:rPr lang="en-GB" sz="2400" dirty="0"/>
              <a:t>Ethical Considerations: plagiarism, bias, environmental impact.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015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A10740-34A4-593D-0895-E69802AF2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832274-38C4-489C-C81B-F2117ED6B7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Worksheets</a:t>
            </a:r>
          </a:p>
          <a:p>
            <a:pPr marL="0" indent="0">
              <a:buNone/>
            </a:pPr>
            <a:r>
              <a:rPr lang="en-GB" dirty="0"/>
              <a:t>Ex1.1 (XX’) - </a:t>
            </a:r>
          </a:p>
          <a:p>
            <a:pPr marL="0" indent="0">
              <a:buNone/>
            </a:pPr>
            <a:r>
              <a:rPr lang="en-GB" dirty="0"/>
              <a:t>Ex1.2 (XX’) - </a:t>
            </a:r>
          </a:p>
          <a:p>
            <a:pPr marL="0" indent="0">
              <a:buNone/>
            </a:pPr>
            <a:r>
              <a:rPr lang="en-GB" dirty="0"/>
              <a:t>Ex1.3 (XX’) -</a:t>
            </a:r>
          </a:p>
        </p:txBody>
      </p:sp>
    </p:spTree>
    <p:extLst>
      <p:ext uri="{BB962C8B-B14F-4D97-AF65-F5344CB8AC3E}">
        <p14:creationId xmlns:p14="http://schemas.microsoft.com/office/powerpoint/2010/main" val="33303549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3CF46-1563-BFE8-F2F6-E4668C8BD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38E742-A97E-E16E-02E8-825BD60AE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BEAE3F-EB78-4AFF-01B9-7F4669239D7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Worksheets</a:t>
            </a:r>
          </a:p>
          <a:p>
            <a:pPr marL="0" indent="0">
              <a:buNone/>
            </a:pPr>
            <a:r>
              <a:rPr lang="en-GB" dirty="0"/>
              <a:t>Ex2.1 (XX’) -</a:t>
            </a:r>
          </a:p>
          <a:p>
            <a:pPr marL="0" indent="0">
              <a:buNone/>
            </a:pPr>
            <a:r>
              <a:rPr lang="en-GB" dirty="0"/>
              <a:t>Ex2.2 (XX’) -</a:t>
            </a:r>
          </a:p>
          <a:p>
            <a:pPr marL="0" indent="0">
              <a:buNone/>
            </a:pPr>
            <a:r>
              <a:rPr lang="en-GB" dirty="0"/>
              <a:t>Ex2.3 (XX’) -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537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B32BC-77AE-8B84-68C9-7F76D4EC3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4EC157-5BEF-3FCD-84EF-572903C45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3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A009BA-7AD3-044A-1442-DFDFD75057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Worksheets</a:t>
            </a:r>
          </a:p>
          <a:p>
            <a:pPr marL="0" indent="0">
              <a:buNone/>
            </a:pPr>
            <a:r>
              <a:rPr lang="en-GB" dirty="0"/>
              <a:t>Ex3.1 (XX’) -</a:t>
            </a:r>
          </a:p>
          <a:p>
            <a:pPr marL="0" indent="0">
              <a:buNone/>
            </a:pPr>
            <a:r>
              <a:rPr lang="en-GB" dirty="0"/>
              <a:t>Ex3.2 (XX’) -</a:t>
            </a:r>
          </a:p>
          <a:p>
            <a:pPr marL="0" indent="0">
              <a:buNone/>
            </a:pPr>
            <a:r>
              <a:rPr lang="en-GB" dirty="0"/>
              <a:t>Ex3.3 (XX’) -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808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E99C0-34BF-B76B-7D91-2B242ADE8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Instructors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BE4E2E-2BC9-65C2-ADCE-A993A8F3DEB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sz="2400" dirty="0"/>
              <a:t>David Souto, Lecturer, Open Science Team Lead</a:t>
            </a:r>
          </a:p>
          <a:p>
            <a:r>
              <a:rPr lang="en-GB" sz="2400" dirty="0"/>
              <a:t>Samantha Tyler, Postdoctoral researcher, UoL &amp; Bham</a:t>
            </a:r>
          </a:p>
          <a:p>
            <a:r>
              <a:rPr lang="en-GB" sz="2400" dirty="0"/>
              <a:t>Anna Nowakowska, Early Career Fellow</a:t>
            </a:r>
          </a:p>
          <a:p>
            <a:r>
              <a:rPr lang="en-GB" sz="2400" dirty="0"/>
              <a:t>Mahmoud Elsherif, Postdoctoral researcher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08158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ECD63-C6D0-30BE-7425-686428AFF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this workshop?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FFF199-CE78-395C-1B96-8D930C689F7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Provide researchers with basic tools to tackle challenges to reproducible science: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Knowledge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Statistical reasoning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Practical skill</a:t>
            </a:r>
          </a:p>
          <a:p>
            <a:pPr marL="0" indent="0">
              <a:buNone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9330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D6D1A-015A-86BC-A05B-DF1167AA6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18" y="93714"/>
            <a:ext cx="8304607" cy="710552"/>
          </a:xfrm>
        </p:spPr>
        <p:txBody>
          <a:bodyPr/>
          <a:lstStyle/>
          <a:p>
            <a:r>
              <a:rPr lang="en-GB" dirty="0"/>
              <a:t>Reproducible Science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6FCB23-8AD0-DA55-D8A6-6BBB2F79899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507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8268C-DFAD-E371-4A2E-7AE2D8C03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 Science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51F29D-B304-2F6B-D031-9787A05B0AD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2718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8E699-CFC2-989F-3C1A-5159EFD96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 program: Day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6B72A1-840C-60D9-72FC-50161DDC5C7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Session 1:</a:t>
            </a:r>
          </a:p>
          <a:p>
            <a:r>
              <a:rPr lang="en-GB" dirty="0"/>
              <a:t>Session 2:</a:t>
            </a:r>
          </a:p>
          <a:p>
            <a:r>
              <a:rPr lang="en-GB" dirty="0"/>
              <a:t>Session 3:</a:t>
            </a:r>
          </a:p>
        </p:txBody>
      </p:sp>
    </p:spTree>
    <p:extLst>
      <p:ext uri="{BB962C8B-B14F-4D97-AF65-F5344CB8AC3E}">
        <p14:creationId xmlns:p14="http://schemas.microsoft.com/office/powerpoint/2010/main" val="1489161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FFCEB7-E10B-9A79-7829-ADA8723C5A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75496-A5D0-EBA5-3D57-13F51A4E6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 program: Day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759564-6768-9C43-0838-18B02C6F3C4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Session 1:</a:t>
            </a:r>
          </a:p>
          <a:p>
            <a:r>
              <a:rPr lang="en-GB" dirty="0"/>
              <a:t>Session 2:</a:t>
            </a:r>
          </a:p>
          <a:p>
            <a:r>
              <a:rPr lang="en-GB" dirty="0"/>
              <a:t>Session 3:</a:t>
            </a:r>
          </a:p>
        </p:txBody>
      </p:sp>
    </p:spTree>
    <p:extLst>
      <p:ext uri="{BB962C8B-B14F-4D97-AF65-F5344CB8AC3E}">
        <p14:creationId xmlns:p14="http://schemas.microsoft.com/office/powerpoint/2010/main" val="2847305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92E9D0-1041-4F84-E352-24F108CE4C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C4BBC-1083-0B21-4688-EFBEDB513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 program: Day 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ACDFA-CE4A-EEFD-1D8D-593A8388BCF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Session 1:</a:t>
            </a:r>
          </a:p>
          <a:p>
            <a:r>
              <a:rPr lang="en-GB" dirty="0"/>
              <a:t>Session 2:</a:t>
            </a:r>
          </a:p>
          <a:p>
            <a:r>
              <a:rPr lang="en-GB" dirty="0"/>
              <a:t>Session 3:</a:t>
            </a:r>
          </a:p>
        </p:txBody>
      </p:sp>
    </p:spTree>
    <p:extLst>
      <p:ext uri="{BB962C8B-B14F-4D97-AF65-F5344CB8AC3E}">
        <p14:creationId xmlns:p14="http://schemas.microsoft.com/office/powerpoint/2010/main" val="1478539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A825663-E31E-FE44-C6F7-204FC98FE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Literate programming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BCDC8F-DE0E-6E7E-7975-3D47E872090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[Wikipedia example of lit prog]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CAAA5B8-17A8-B50E-4790-94668F9E53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7115" y="590800"/>
            <a:ext cx="2926447" cy="4378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8050634"/>
      </p:ext>
    </p:extLst>
  </p:cSld>
  <p:clrMapOvr>
    <a:masterClrMapping/>
  </p:clrMapOvr>
</p:sld>
</file>

<file path=ppt/theme/theme1.xml><?xml version="1.0" encoding="utf-8"?>
<a:theme xmlns:a="http://schemas.openxmlformats.org/drawingml/2006/main" name="UoL Powerpoint Guidelines Accessibility Design">
  <a:themeElements>
    <a:clrScheme name="University of Leicester - Citizens of Change">
      <a:dk1>
        <a:srgbClr val="3C3C3C"/>
      </a:dk1>
      <a:lt1>
        <a:srgbClr val="FFFFFF"/>
      </a:lt1>
      <a:dk2>
        <a:srgbClr val="3C3C3C"/>
      </a:dk2>
      <a:lt2>
        <a:srgbClr val="E6E6E6"/>
      </a:lt2>
      <a:accent1>
        <a:srgbClr val="E4042C"/>
      </a:accent1>
      <a:accent2>
        <a:srgbClr val="E37606"/>
      </a:accent2>
      <a:accent3>
        <a:srgbClr val="07A75A"/>
      </a:accent3>
      <a:accent4>
        <a:srgbClr val="0096D2"/>
      </a:accent4>
      <a:accent5>
        <a:srgbClr val="5A4BC2"/>
      </a:accent5>
      <a:accent6>
        <a:srgbClr val="AAAAAA"/>
      </a:accent6>
      <a:hlink>
        <a:srgbClr val="0096D2"/>
      </a:hlink>
      <a:folHlink>
        <a:srgbClr val="0096D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216000" tIns="187200" rIns="216000" bIns="187200" rtlCol="0">
        <a:spAutoFit/>
      </a:bodyPr>
      <a:lstStyle>
        <a:defPPr>
          <a:defRPr sz="4400" b="1" i="0" dirty="0" smtClean="0">
            <a:solidFill>
              <a:schemeClr val="accent1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4bb65b2-6de3-413b-94c3-5c928993f435" xsi:nil="true"/>
    <lcf76f155ced4ddcb4097134ff3c332f xmlns="13662a8c-25d8-44d7-a264-fe841afec899">
      <Terms xmlns="http://schemas.microsoft.com/office/infopath/2007/PartnerControls"/>
    </lcf76f155ced4ddcb4097134ff3c332f>
    <MediaLengthInSeconds xmlns="13662a8c-25d8-44d7-a264-fe841afec899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8A766190E6DE469884C8AAE13D89A7" ma:contentTypeVersion="11" ma:contentTypeDescription="Create a new document." ma:contentTypeScope="" ma:versionID="db31ffba24bb8d58cfc20c8154d882ce">
  <xsd:schema xmlns:xsd="http://www.w3.org/2001/XMLSchema" xmlns:xs="http://www.w3.org/2001/XMLSchema" xmlns:p="http://schemas.microsoft.com/office/2006/metadata/properties" xmlns:ns2="13662a8c-25d8-44d7-a264-fe841afec899" xmlns:ns3="54bb65b2-6de3-413b-94c3-5c928993f435" targetNamespace="http://schemas.microsoft.com/office/2006/metadata/properties" ma:root="true" ma:fieldsID="13afb85d3a069f9fab04dae969c9c194" ns2:_="" ns3:_="">
    <xsd:import namespace="13662a8c-25d8-44d7-a264-fe841afec899"/>
    <xsd:import namespace="54bb65b2-6de3-413b-94c3-5c928993f4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62a8c-25d8-44d7-a264-fe841afec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d023d89-6bf8-49d2-a6ae-99c0c7930fb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bb65b2-6de3-413b-94c3-5c928993f43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35fe629-2c3c-4feb-9db4-f9bc005a5118}" ma:internalName="TaxCatchAll" ma:showField="CatchAllData" ma:web="54bb65b2-6de3-413b-94c3-5c928993f43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501B442-2BF3-4C0A-81AF-DB2C966119F3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www.w3.org/XML/1998/namespace"/>
    <ds:schemaRef ds:uri="e7a5fc8e-e677-41ca-8019-df913e37547c"/>
    <ds:schemaRef ds:uri="http://purl.org/dc/dcmitype/"/>
    <ds:schemaRef ds:uri="http://schemas.microsoft.com/office/infopath/2007/PartnerControls"/>
    <ds:schemaRef ds:uri="67a03111-f570-43e0-9b48-49049b7e86ee"/>
    <ds:schemaRef ds:uri="http://purl.org/dc/elements/1.1/"/>
    <ds:schemaRef ds:uri="b21e8fb0-f567-48f8-95c5-03867779715e"/>
    <ds:schemaRef ds:uri="54bb65b2-6de3-413b-94c3-5c928993f435"/>
    <ds:schemaRef ds:uri="13662a8c-25d8-44d7-a264-fe841afec899"/>
  </ds:schemaRefs>
</ds:datastoreItem>
</file>

<file path=customXml/itemProps2.xml><?xml version="1.0" encoding="utf-8"?>
<ds:datastoreItem xmlns:ds="http://schemas.openxmlformats.org/officeDocument/2006/customXml" ds:itemID="{31A78EDE-5FEE-4D4A-A6CE-BA46B95F7B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B7F4C70-0432-4274-BCAF-0FBEA45BA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62a8c-25d8-44d7-a264-fe841afec899"/>
    <ds:schemaRef ds:uri="54bb65b2-6de3-413b-94c3-5c928993f4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UoL Powerpoint Guidelines Accessibility Design.potx</Template>
  <TotalTime>32914</TotalTime>
  <Words>545</Words>
  <Application>Microsoft Office PowerPoint</Application>
  <PresentationFormat>On-screen Show (16:9)</PresentationFormat>
  <Paragraphs>81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Georgia</vt:lpstr>
      <vt:lpstr>Lucida Grande</vt:lpstr>
      <vt:lpstr>UoL Powerpoint Guidelines Accessibility Design</vt:lpstr>
      <vt:lpstr>Day 1: R for Open &amp; Reproducible Science</vt:lpstr>
      <vt:lpstr>Instructors team</vt:lpstr>
      <vt:lpstr>Why this workshop?</vt:lpstr>
      <vt:lpstr>Reproducible Science</vt:lpstr>
      <vt:lpstr>Open Science</vt:lpstr>
      <vt:lpstr>Workshop program: Day 1</vt:lpstr>
      <vt:lpstr>Workshop program: Day 2</vt:lpstr>
      <vt:lpstr>Workshop program: Day 3</vt:lpstr>
      <vt:lpstr>Literate programming</vt:lpstr>
      <vt:lpstr>How to interact with Worksheets</vt:lpstr>
      <vt:lpstr>Levels</vt:lpstr>
      <vt:lpstr>The R Studio interface</vt:lpstr>
      <vt:lpstr>Use of AI</vt:lpstr>
      <vt:lpstr>Session 1</vt:lpstr>
      <vt:lpstr>Session 2</vt:lpstr>
      <vt:lpstr>Session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David Souto</cp:lastModifiedBy>
  <cp:revision>516</cp:revision>
  <cp:lastPrinted>2020-07-06T08:56:06Z</cp:lastPrinted>
  <dcterms:created xsi:type="dcterms:W3CDTF">2020-04-08T13:53:01Z</dcterms:created>
  <dcterms:modified xsi:type="dcterms:W3CDTF">2025-05-07T14:59:39Z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0x0101002B8A766190E6DE469884C8AAE13D89A7</vt:lpwstr>
  </property>
  <property fmtid="{D5CDD505-2E9C-101B-9397-08002B2CF9AE}" pid="3" name="MediaServiceImageTags">
    <vt:lpwstr/>
  </property>
  <property fmtid="{D5CDD505-2E9C-101B-9397-08002B2CF9AE}" pid="4" name="Order">
    <vt:r8>53800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